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Nunito"/>
      <p:regular r:id="rId20"/>
      <p:bold r:id="rId21"/>
      <p:italic r:id="rId22"/>
      <p:boldItalic r:id="rId23"/>
    </p:embeddedFont>
    <p:embeddedFont>
      <p:font typeface="Maven Pro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regular.fntdata"/><Relationship Id="rId22" Type="http://schemas.openxmlformats.org/officeDocument/2006/relationships/font" Target="fonts/Nunito-italic.fntdata"/><Relationship Id="rId21" Type="http://schemas.openxmlformats.org/officeDocument/2006/relationships/font" Target="fonts/Nunito-bold.fntdata"/><Relationship Id="rId24" Type="http://schemas.openxmlformats.org/officeDocument/2006/relationships/font" Target="fonts/MavenPro-regular.fntdata"/><Relationship Id="rId23" Type="http://schemas.openxmlformats.org/officeDocument/2006/relationships/font" Target="fonts/Nuni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MavenPr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56a86036cc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56a86036c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56a86036c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56a86036c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56a86036c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56a86036c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56a86036cc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56a86036cc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56a86036cc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56a86036cc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5699a81024_0_3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5699a81024_0_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5699a81024_0_1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5699a81024_0_1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5699a81024_0_1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5699a81024_0_1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5699a81024_0_1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5699a81024_0_1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5699a81024_0_1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5699a81024_0_1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5699a81024_0_1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5699a81024_0_1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5699a81024_0_1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5699a81024_0_1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5699a81024_0_1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5699a81024_0_1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8.jpg"/><Relationship Id="rId5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824000" y="1437150"/>
            <a:ext cx="6619500" cy="254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/>
              <a:t>Профилактика стоматологических заболеваний</a:t>
            </a:r>
            <a:endParaRPr sz="4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Как правильно чистить зубы</a:t>
            </a:r>
            <a:endParaRPr/>
          </a:p>
        </p:txBody>
      </p:sp>
      <p:sp>
        <p:nvSpPr>
          <p:cNvPr id="347" name="Google Shape;347;p22"/>
          <p:cNvSpPr txBox="1"/>
          <p:nvPr>
            <p:ph idx="1" type="body"/>
          </p:nvPr>
        </p:nvSpPr>
        <p:spPr>
          <a:xfrm>
            <a:off x="1303800" y="1444300"/>
            <a:ext cx="7030500" cy="308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5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ru" sz="1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Взяв в руки щетку и хорошо промыв ее водой, наносим </a:t>
            </a:r>
            <a:r>
              <a:rPr b="1" lang="ru" sz="1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пасту размером с горошину</a:t>
            </a:r>
            <a:r>
              <a:rPr lang="ru" sz="1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Можно нанести и большее количество пасты, но тогда она будет создавать много пены, что будет мешать при чистке. 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Верхние зубы: подносим щетку к верхнему краю под углом в </a:t>
            </a:r>
            <a:r>
              <a:rPr b="1"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45 град</a:t>
            </a:r>
            <a:r>
              <a:rPr lang="ru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3. Начинаем производить </a:t>
            </a:r>
            <a:r>
              <a:rPr b="1" lang="ru" sz="1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вертикальные движения</a:t>
            </a:r>
            <a:r>
              <a:rPr lang="ru" sz="1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(в данном случае  сверху-вниз). Около каждого зуба по 3-4 движения. Начинаем с задних зубов и передвигаемся к передним.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4.  То же самое выполняем с внутренней стороны верхних зубов: щетка под углом в 45 град., выметающие движения. Как только дошли до передних зубов, начиная с клыков,  меняем положения щетки и производим те же самые движения, только в положении щетки, как показано на рисунке: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Как правильно чистить зубы</a:t>
            </a:r>
            <a:endParaRPr/>
          </a:p>
        </p:txBody>
      </p:sp>
      <p:sp>
        <p:nvSpPr>
          <p:cNvPr id="353" name="Google Shape;353;p23"/>
          <p:cNvSpPr txBox="1"/>
          <p:nvPr>
            <p:ph idx="1" type="body"/>
          </p:nvPr>
        </p:nvSpPr>
        <p:spPr>
          <a:xfrm>
            <a:off x="1303800" y="1692975"/>
            <a:ext cx="3268200" cy="298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5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5. Жевательные поверхности зубов чистим горизонтальными движениями, допускаются движения вперед-назад, но лучше снова «выметать» налет от задних зубов к передним.</a:t>
            </a:r>
            <a:endParaRPr sz="115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15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6. Далее переходим на нижнюю челюсть. Точно так же щетка под углом в 45 град., те же движения, только снизу-вверх. Движемся снова от задних зубов к передним.</a:t>
            </a:r>
            <a:endParaRPr sz="115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15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7. Производя чистку внутренней стороны зубов, начиная с клыков, снова меняем положение щетки.</a:t>
            </a:r>
            <a:endParaRPr sz="115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750275"/>
            <a:ext cx="4419601" cy="2580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Как правильно чистить зубы</a:t>
            </a:r>
            <a:endParaRPr/>
          </a:p>
        </p:txBody>
      </p:sp>
      <p:sp>
        <p:nvSpPr>
          <p:cNvPr id="360" name="Google Shape;360;p24"/>
          <p:cNvSpPr txBox="1"/>
          <p:nvPr>
            <p:ph idx="1" type="body"/>
          </p:nvPr>
        </p:nvSpPr>
        <p:spPr>
          <a:xfrm>
            <a:off x="449550" y="1526350"/>
            <a:ext cx="5308500" cy="30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5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8. В конце чистим язык, т.к. на нем скапливается очень много микроорганизмов. Движения от корня языка к кончику.</a:t>
            </a:r>
            <a:endParaRPr sz="115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1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9.  Далее смыкаем челюсти и, не сильно нажимая на щетку, выполняем круговые движения. Это нужно для массажа десен. </a:t>
            </a:r>
            <a:endParaRPr sz="11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10. Отрываем зубную нить (флосс) и чистим межзубные пространства, начиная от задних зубов к передним. Нельзя чистить одним и тем же кусочком нити разные межзубные промежутки, т.к. таким образом мы перенесем бактерии из предыдущего участка на последующий. Удобно оторвать около 30 см нити, разместить между 2-мя указательными пальцами, оставляя несколько сантиметров для чистки. По мере чистки наматывать использованную нить на один из пальцев.  Следите за тем, чтобы не поранить десну. </a:t>
            </a:r>
            <a:endParaRPr sz="11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11. В течение 30 секунд прополоскать рот ополаскивателем. </a:t>
            </a:r>
            <a:endParaRPr sz="11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15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1" name="Google Shape;3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3875" y="1207100"/>
            <a:ext cx="3013625" cy="3525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Важно!</a:t>
            </a:r>
            <a:endParaRPr/>
          </a:p>
        </p:txBody>
      </p:sp>
      <p:sp>
        <p:nvSpPr>
          <p:cNvPr id="367" name="Google Shape;367;p25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Обязательно 2 раза в год проходить профилактический осмотр полости рта и получать своевременное лечение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Спасибо за внимание!</a:t>
            </a:r>
            <a:endParaRPr/>
          </a:p>
        </p:txBody>
      </p:sp>
      <p:pic>
        <p:nvPicPr>
          <p:cNvPr id="373" name="Google Shape;37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7676" y="1315925"/>
            <a:ext cx="3522749" cy="352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Кариес </a:t>
            </a:r>
            <a:r>
              <a:rPr lang="ru" sz="1800"/>
              <a:t>- является самой распространенной патологией зубов, особенно в детском возрасте</a:t>
            </a:r>
            <a:endParaRPr sz="1800"/>
          </a:p>
        </p:txBody>
      </p:sp>
      <p:sp>
        <p:nvSpPr>
          <p:cNvPr id="283" name="Google Shape;283;p14"/>
          <p:cNvSpPr txBox="1"/>
          <p:nvPr>
            <p:ph idx="1" type="body"/>
          </p:nvPr>
        </p:nvSpPr>
        <p:spPr>
          <a:xfrm>
            <a:off x="1303800" y="1458475"/>
            <a:ext cx="5205600" cy="15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800"/>
              <a:t>Кариес - это патологический процесс, проявляющийся после прорезывания зубов, при котором в результате деминерализации и размягчения твердых тканей зуба образуется дефект в виде полости</a:t>
            </a:r>
            <a:endParaRPr sz="1800"/>
          </a:p>
        </p:txBody>
      </p:sp>
      <p:sp>
        <p:nvSpPr>
          <p:cNvPr id="284" name="Google Shape;284;p14"/>
          <p:cNvSpPr txBox="1"/>
          <p:nvPr/>
        </p:nvSpPr>
        <p:spPr>
          <a:xfrm>
            <a:off x="1379975" y="3219925"/>
            <a:ext cx="4474500" cy="9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Nunito"/>
                <a:ea typeface="Nunito"/>
                <a:cs typeface="Nunito"/>
                <a:sym typeface="Nunito"/>
              </a:rPr>
              <a:t>Поражение зубов кариесом зависит от общего состояния организма, наследственности, характера питания, степени ухода за полостью рта, возраста и бытовых условий жизни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85" name="Google Shape;28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6050" y="2173525"/>
            <a:ext cx="3110400" cy="2482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 txBox="1"/>
          <p:nvPr>
            <p:ph type="title"/>
          </p:nvPr>
        </p:nvSpPr>
        <p:spPr>
          <a:xfrm>
            <a:off x="1240575" y="598575"/>
            <a:ext cx="7093800" cy="55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Как развивается кариес?</a:t>
            </a:r>
            <a:endParaRPr sz="2400"/>
          </a:p>
        </p:txBody>
      </p:sp>
      <p:sp>
        <p:nvSpPr>
          <p:cNvPr id="291" name="Google Shape;291;p15"/>
          <p:cNvSpPr txBox="1"/>
          <p:nvPr>
            <p:ph idx="1" type="body"/>
          </p:nvPr>
        </p:nvSpPr>
        <p:spPr>
          <a:xfrm>
            <a:off x="1240500" y="1240575"/>
            <a:ext cx="7093800" cy="105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В ослабленном по той или иной причине организме нарушается обмен веществ, что тут же сказывается на составе и свойствах слюны и твердых тканей зубов, степени их минерализации.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92" name="Google Shape;292;p15"/>
          <p:cNvSpPr txBox="1"/>
          <p:nvPr/>
        </p:nvSpPr>
        <p:spPr>
          <a:xfrm>
            <a:off x="1240500" y="2299875"/>
            <a:ext cx="5227200" cy="23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Не встречая никакого сопротивления, микробы начинают интенсивно размножаться.</a:t>
            </a:r>
            <a:endParaRPr sz="1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Они закрепляются в виде мягкого зубного налета, продукты их жизнедеятельности растворяют эмаль, в итоге формируется благоприятная среда обитания, а патологический процесс набирает силу.</a:t>
            </a:r>
            <a:endParaRPr sz="1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93" name="Google Shape;29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9500" y="2383575"/>
            <a:ext cx="2371500" cy="2324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Как предотвратить развитие кариеса?</a:t>
            </a:r>
            <a:endParaRPr/>
          </a:p>
        </p:txBody>
      </p:sp>
      <p:sp>
        <p:nvSpPr>
          <p:cNvPr id="299" name="Google Shape;299;p16"/>
          <p:cNvSpPr txBox="1"/>
          <p:nvPr>
            <p:ph idx="1" type="body"/>
          </p:nvPr>
        </p:nvSpPr>
        <p:spPr>
          <a:xfrm>
            <a:off x="1303800" y="1487250"/>
            <a:ext cx="7030500" cy="10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/>
              <a:t>Роль питания в профилактике кариеса</a:t>
            </a:r>
            <a:endParaRPr b="1"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800"/>
              <a:t>Сбалансированность питания оказывает положительное влияние на формирующиеся ткани постоянных зубов. 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6"/>
          <p:cNvSpPr txBox="1"/>
          <p:nvPr/>
        </p:nvSpPr>
        <p:spPr>
          <a:xfrm>
            <a:off x="1303800" y="2851625"/>
            <a:ext cx="4550700" cy="19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Ведущее место в профилактике кариеса, в особенности у детей, принадлежит </a:t>
            </a:r>
            <a:r>
              <a:rPr lang="ru" sz="180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кальцию</a:t>
            </a:r>
            <a:r>
              <a:rPr lang="ru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, </a:t>
            </a:r>
            <a:r>
              <a:rPr lang="ru" sz="180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фосфору</a:t>
            </a:r>
            <a:r>
              <a:rPr lang="ru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и </a:t>
            </a:r>
            <a:r>
              <a:rPr lang="ru" sz="180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фтору</a:t>
            </a:r>
            <a:r>
              <a:rPr lang="ru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sz="18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Лучше, если они поступают в организм из продуктов питания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01" name="Google Shape;30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375" y="2571750"/>
            <a:ext cx="2962574" cy="20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Кальций</a:t>
            </a:r>
            <a:endParaRPr/>
          </a:p>
        </p:txBody>
      </p:sp>
      <p:sp>
        <p:nvSpPr>
          <p:cNvPr id="307" name="Google Shape;307;p17"/>
          <p:cNvSpPr txBox="1"/>
          <p:nvPr>
            <p:ph idx="1" type="body"/>
          </p:nvPr>
        </p:nvSpPr>
        <p:spPr>
          <a:xfrm>
            <a:off x="1303800" y="1597875"/>
            <a:ext cx="4285800" cy="293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800"/>
              <a:t>Присутствует в разных продуктах (капустные овощи, листовая зелень, орехи, соевые продукты, какао и др.), но его усвояемые формы содержатся преимущественно в молоке и молочных продуктах.</a:t>
            </a:r>
            <a:endParaRPr sz="1800"/>
          </a:p>
        </p:txBody>
      </p:sp>
      <p:pic>
        <p:nvPicPr>
          <p:cNvPr id="308" name="Google Shape;3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3400" y="1597875"/>
            <a:ext cx="3478200" cy="231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Фосфор</a:t>
            </a:r>
            <a:endParaRPr/>
          </a:p>
        </p:txBody>
      </p:sp>
      <p:sp>
        <p:nvSpPr>
          <p:cNvPr id="314" name="Google Shape;314;p18"/>
          <p:cNvSpPr txBox="1"/>
          <p:nvPr>
            <p:ph idx="1" type="body"/>
          </p:nvPr>
        </p:nvSpPr>
        <p:spPr>
          <a:xfrm>
            <a:off x="983200" y="1293100"/>
            <a:ext cx="5345100" cy="8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800"/>
              <a:t>Наиболее богаты </a:t>
            </a:r>
            <a:r>
              <a:rPr lang="ru" sz="1800">
                <a:solidFill>
                  <a:srgbClr val="0000FF"/>
                </a:solidFill>
              </a:rPr>
              <a:t>фосфором</a:t>
            </a:r>
            <a:r>
              <a:rPr lang="ru" sz="1800"/>
              <a:t> молоко и молочные продукты, яйца, мясо животных и рыбы</a:t>
            </a:r>
            <a:endParaRPr sz="1800"/>
          </a:p>
        </p:txBody>
      </p:sp>
      <p:sp>
        <p:nvSpPr>
          <p:cNvPr id="315" name="Google Shape;315;p18"/>
          <p:cNvSpPr txBox="1"/>
          <p:nvPr/>
        </p:nvSpPr>
        <p:spPr>
          <a:xfrm>
            <a:off x="983200" y="2522975"/>
            <a:ext cx="3338100" cy="20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Nunito"/>
                <a:ea typeface="Nunito"/>
                <a:cs typeface="Nunito"/>
                <a:sym typeface="Nunito"/>
              </a:rPr>
              <a:t>В бобовых, хлебобулочных и крупяных продуктах </a:t>
            </a:r>
            <a:r>
              <a:rPr lang="ru" sz="180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фосфор</a:t>
            </a:r>
            <a:r>
              <a:rPr lang="ru" sz="1800">
                <a:latin typeface="Nunito"/>
                <a:ea typeface="Nunito"/>
                <a:cs typeface="Nunito"/>
                <a:sym typeface="Nunito"/>
              </a:rPr>
              <a:t> тоже находится, но в малоусвояемой форме.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16" name="Google Shape;3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3850" y="2160700"/>
            <a:ext cx="4169575" cy="240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Фтор</a:t>
            </a:r>
            <a:endParaRPr/>
          </a:p>
        </p:txBody>
      </p:sp>
      <p:sp>
        <p:nvSpPr>
          <p:cNvPr id="322" name="Google Shape;322;p19"/>
          <p:cNvSpPr txBox="1"/>
          <p:nvPr>
            <p:ph idx="1" type="body"/>
          </p:nvPr>
        </p:nvSpPr>
        <p:spPr>
          <a:xfrm>
            <a:off x="1129050" y="1597875"/>
            <a:ext cx="5645100" cy="78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800"/>
              <a:t>Основным источником </a:t>
            </a:r>
            <a:r>
              <a:rPr lang="ru" sz="1800">
                <a:solidFill>
                  <a:srgbClr val="0000FF"/>
                </a:solidFill>
              </a:rPr>
              <a:t>фтора</a:t>
            </a:r>
            <a:r>
              <a:rPr lang="ru" sz="1800"/>
              <a:t> является питьевая вода</a:t>
            </a:r>
            <a:endParaRPr sz="1800"/>
          </a:p>
        </p:txBody>
      </p:sp>
      <p:sp>
        <p:nvSpPr>
          <p:cNvPr id="323" name="Google Shape;323;p19"/>
          <p:cNvSpPr txBox="1"/>
          <p:nvPr/>
        </p:nvSpPr>
        <p:spPr>
          <a:xfrm>
            <a:off x="1129050" y="2381775"/>
            <a:ext cx="37776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Nunito"/>
                <a:ea typeface="Nunito"/>
                <a:cs typeface="Nunito"/>
                <a:sym typeface="Nunito"/>
              </a:rPr>
              <a:t>В качестве источников </a:t>
            </a:r>
            <a:r>
              <a:rPr lang="ru" sz="180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фтора</a:t>
            </a:r>
            <a:r>
              <a:rPr lang="ru" sz="1800">
                <a:latin typeface="Nunito"/>
                <a:ea typeface="Nunito"/>
                <a:cs typeface="Nunito"/>
                <a:sym typeface="Nunito"/>
              </a:rPr>
              <a:t>, кроме воды, можно рассматривать чай, рыбу, орехи, печень, баранину, телятину, овсяную крупу.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24" name="Google Shape;3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9475" y="2177999"/>
            <a:ext cx="2656379" cy="2504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0"/>
          <p:cNvSpPr txBox="1"/>
          <p:nvPr>
            <p:ph type="title"/>
          </p:nvPr>
        </p:nvSpPr>
        <p:spPr>
          <a:xfrm>
            <a:off x="1303800" y="598575"/>
            <a:ext cx="7030500" cy="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Пища, вредная для зубов</a:t>
            </a:r>
            <a:endParaRPr/>
          </a:p>
        </p:txBody>
      </p:sp>
      <p:sp>
        <p:nvSpPr>
          <p:cNvPr id="330" name="Google Shape;330;p20"/>
          <p:cNvSpPr txBox="1"/>
          <p:nvPr>
            <p:ph idx="1" type="body"/>
          </p:nvPr>
        </p:nvSpPr>
        <p:spPr>
          <a:xfrm>
            <a:off x="683000" y="1248625"/>
            <a:ext cx="6007800" cy="35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/>
              <a:t>Общим компонентом в продуктах, вредных для зубов, является </a:t>
            </a:r>
            <a:r>
              <a:rPr lang="ru" sz="1700">
                <a:solidFill>
                  <a:srgbClr val="0000FF"/>
                </a:solidFill>
              </a:rPr>
              <a:t>сахар</a:t>
            </a:r>
            <a:endParaRPr sz="17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700"/>
              <a:t>Бактерии используют углеводы для питания и построения матрицы зубного налета, конечным продуктом этого процесса являются органические кислоты, которые вызывают деминерализацию эмали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700"/>
              <a:t>Особенно вредны твердые и липкие сладости, которые прилипают к поверхности зубов на длительное время.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700"/>
              <a:t>В одной бутылке лимонада, емкостью 300 мл, содержится примерно 20 кусков сахара!</a:t>
            </a:r>
            <a:endParaRPr sz="1700"/>
          </a:p>
        </p:txBody>
      </p:sp>
      <p:pic>
        <p:nvPicPr>
          <p:cNvPr id="331" name="Google Shape;33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1401" y="2251425"/>
            <a:ext cx="1715424" cy="257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0800" y="710075"/>
            <a:ext cx="2276424" cy="1356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1"/>
          <p:cNvSpPr txBox="1"/>
          <p:nvPr>
            <p:ph idx="1" type="body"/>
          </p:nvPr>
        </p:nvSpPr>
        <p:spPr>
          <a:xfrm>
            <a:off x="1147775" y="2190350"/>
            <a:ext cx="4591200" cy="28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4A86E8"/>
                </a:solidFill>
              </a:rPr>
              <a:t>Зубная щетка </a:t>
            </a:r>
            <a:r>
              <a:rPr lang="ru"/>
              <a:t>- это основной инструмент для удаления отложений с поверхностей зубов и десен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4A86E8"/>
                </a:solidFill>
              </a:rPr>
              <a:t>Зубная паста</a:t>
            </a:r>
            <a:r>
              <a:rPr lang="ru">
                <a:solidFill>
                  <a:srgbClr val="4A86E8"/>
                </a:solidFill>
              </a:rPr>
              <a:t> </a:t>
            </a:r>
            <a:r>
              <a:rPr lang="ru"/>
              <a:t>должна хорошо удалять мягкий зубной налет, остатки пищи. Количество зубной пасты размером с горошину достаточно для разовой чистки зубов.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ru">
                <a:solidFill>
                  <a:srgbClr val="4A86E8"/>
                </a:solidFill>
              </a:rPr>
              <a:t>Зубные нити (флоссы)</a:t>
            </a:r>
            <a:r>
              <a:rPr lang="ru"/>
              <a:t>предназначены для тщательного удаления зубного налета и остатков пищи с труднодоступных для щетки поверхностей зубов.</a:t>
            </a:r>
            <a:endParaRPr/>
          </a:p>
        </p:txBody>
      </p:sp>
      <p:sp>
        <p:nvSpPr>
          <p:cNvPr id="338" name="Google Shape;338;p21"/>
          <p:cNvSpPr txBox="1"/>
          <p:nvPr/>
        </p:nvSpPr>
        <p:spPr>
          <a:xfrm>
            <a:off x="1147775" y="736500"/>
            <a:ext cx="7613700" cy="13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latin typeface="Nunito"/>
                <a:ea typeface="Nunito"/>
                <a:cs typeface="Nunito"/>
                <a:sym typeface="Nunito"/>
              </a:rPr>
              <a:t>Главным компонентом профилактики стоматологических заболеваний является </a:t>
            </a:r>
            <a:endParaRPr b="1" sz="24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0000FF"/>
                </a:solidFill>
                <a:latin typeface="Nunito"/>
                <a:ea typeface="Nunito"/>
                <a:cs typeface="Nunito"/>
                <a:sym typeface="Nunito"/>
              </a:rPr>
              <a:t>гигиена полости рта</a:t>
            </a:r>
            <a:endParaRPr b="1" sz="2400">
              <a:solidFill>
                <a:srgbClr val="0000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39" name="Google Shape;33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6274" y="1539350"/>
            <a:ext cx="2525205" cy="168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9800" y="3222800"/>
            <a:ext cx="2081675" cy="138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36725" y="3222800"/>
            <a:ext cx="1043074" cy="985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